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79" r:id="rId8"/>
    <p:sldId id="278" r:id="rId9"/>
    <p:sldId id="267" r:id="rId10"/>
    <p:sldId id="260" r:id="rId11"/>
    <p:sldId id="268" r:id="rId12"/>
    <p:sldId id="261" r:id="rId13"/>
    <p:sldId id="262" r:id="rId14"/>
    <p:sldId id="277" r:id="rId15"/>
    <p:sldId id="269" r:id="rId16"/>
    <p:sldId id="264" r:id="rId17"/>
    <p:sldId id="270" r:id="rId18"/>
    <p:sldId id="271" r:id="rId19"/>
    <p:sldId id="272" r:id="rId20"/>
    <p:sldId id="273" r:id="rId21"/>
    <p:sldId id="275" r:id="rId22"/>
    <p:sldId id="276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22910-965E-4731-A3A5-0E4BAF92C65D}">
          <p14:sldIdLst>
            <p14:sldId id="256"/>
            <p14:sldId id="257"/>
          </p14:sldIdLst>
        </p14:section>
        <p14:section name="Objectives of the work" id="{441931C8-0F65-4933-B02C-E01F153FEA8A}">
          <p14:sldIdLst>
            <p14:sldId id="258"/>
            <p14:sldId id="279"/>
            <p14:sldId id="278"/>
            <p14:sldId id="267"/>
          </p14:sldIdLst>
        </p14:section>
        <p14:section name="Results" id="{3A3E7AB2-3337-4CED-A11D-48466E005044}">
          <p14:sldIdLst>
            <p14:sldId id="260"/>
            <p14:sldId id="268"/>
            <p14:sldId id="261"/>
            <p14:sldId id="262"/>
            <p14:sldId id="277"/>
            <p14:sldId id="269"/>
            <p14:sldId id="264"/>
            <p14:sldId id="270"/>
            <p14:sldId id="271"/>
            <p14:sldId id="272"/>
            <p14:sldId id="273"/>
            <p14:sldId id="275"/>
            <p14:sldId id="276"/>
          </p14:sldIdLst>
        </p14:section>
        <p14:section name="Recommendations" id="{267143DF-3898-426A-93D6-378D1EF9C3A6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Claudio Sormani" initials="RCS" lastIdx="2" clrIdx="0">
    <p:extLst>
      <p:ext uri="{19B8F6BF-5375-455C-9EA6-DF929625EA0E}">
        <p15:presenceInfo xmlns:p15="http://schemas.microsoft.com/office/powerpoint/2012/main" userId="S::rsormani@worldbank.org::e396591f-51d3-4886-8c3b-f9220fd87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E3E06-56B0-408C-A9D0-4CABC45B7226}" v="1" dt="2020-09-03T05:58:29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dalena Honorati" userId="227c41b8-153f-4f1c-b34b-5333e6a725d8" providerId="ADAL" clId="{CAEE3E06-56B0-408C-A9D0-4CABC45B7226}"/>
    <pc:docChg chg="addSld delSld modSld modSection">
      <pc:chgData name="Maddalena Honorati" userId="227c41b8-153f-4f1c-b34b-5333e6a725d8" providerId="ADAL" clId="{CAEE3E06-56B0-408C-A9D0-4CABC45B7226}" dt="2020-09-03T05:58:38.239" v="1" actId="2696"/>
      <pc:docMkLst>
        <pc:docMk/>
      </pc:docMkLst>
      <pc:sldChg chg="add del">
        <pc:chgData name="Maddalena Honorati" userId="227c41b8-153f-4f1c-b34b-5333e6a725d8" providerId="ADAL" clId="{CAEE3E06-56B0-408C-A9D0-4CABC45B7226}" dt="2020-09-03T05:58:38.239" v="1" actId="2696"/>
        <pc:sldMkLst>
          <pc:docMk/>
          <pc:sldMk cId="2235581479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settlement'!$D$1</c:f>
              <c:strCache>
                <c:ptCount val="1"/>
                <c:pt idx="0">
                  <c:v>Current formula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settlement'!$A$2:$A$13</c:f>
              <c:strCache>
                <c:ptCount val="4"/>
                <c:pt idx="0">
                  <c:v>Tbilisi (32%)</c:v>
                </c:pt>
                <c:pt idx="1">
                  <c:v>Large cities (15%)</c:v>
                </c:pt>
                <c:pt idx="2">
                  <c:v>Other urban (13%)</c:v>
                </c:pt>
                <c:pt idx="3">
                  <c:v>Rural (41%)</c:v>
                </c:pt>
              </c:strCache>
            </c:strRef>
          </c:cat>
          <c:val>
            <c:numRef>
              <c:f>'by settlement'!$D$3:$D$12</c:f>
              <c:numCache>
                <c:formatCode>0</c:formatCode>
                <c:ptCount val="4"/>
                <c:pt idx="0">
                  <c:v>64.749320983886719</c:v>
                </c:pt>
                <c:pt idx="1">
                  <c:v>60.596321105957031</c:v>
                </c:pt>
                <c:pt idx="2">
                  <c:v>72.009925842285156</c:v>
                </c:pt>
                <c:pt idx="3">
                  <c:v>60.925148010253906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6-43BF-990C-C218FBCD9F53}"/>
            </c:ext>
          </c:extLst>
        </c:ser>
        <c:ser>
          <c:idx val="1"/>
          <c:order val="1"/>
          <c:tx>
            <c:strRef>
              <c:f>'by settlement'!$E$1</c:f>
              <c:strCache>
                <c:ptCount val="1"/>
                <c:pt idx="0">
                  <c:v>New formula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settlement'!$A$2:$A$13</c:f>
              <c:strCache>
                <c:ptCount val="4"/>
                <c:pt idx="0">
                  <c:v>Tbilisi (32%)</c:v>
                </c:pt>
                <c:pt idx="1">
                  <c:v>Large cities (15%)</c:v>
                </c:pt>
                <c:pt idx="2">
                  <c:v>Other urban (13%)</c:v>
                </c:pt>
                <c:pt idx="3">
                  <c:v>Rural (41%)</c:v>
                </c:pt>
              </c:strCache>
            </c:strRef>
          </c:cat>
          <c:val>
            <c:numRef>
              <c:f>'by settlement'!$E$2:$E$13</c:f>
              <c:numCache>
                <c:formatCode>0</c:formatCode>
                <c:ptCount val="4"/>
                <c:pt idx="0">
                  <c:v>73.092475891113281</c:v>
                </c:pt>
                <c:pt idx="1">
                  <c:v>64.617507934570313</c:v>
                </c:pt>
                <c:pt idx="2">
                  <c:v>74.430267333984375</c:v>
                </c:pt>
                <c:pt idx="3">
                  <c:v>68.624359130859375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6-43BF-990C-C218FBCD9F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276136"/>
        <c:axId val="575271040"/>
      </c:barChart>
      <c:catAx>
        <c:axId val="57527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71040"/>
        <c:crosses val="autoZero"/>
        <c:auto val="1"/>
        <c:lblAlgn val="ctr"/>
        <c:lblOffset val="100"/>
        <c:noMultiLvlLbl val="0"/>
      </c:catAx>
      <c:valAx>
        <c:axId val="575271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7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39F5-9A5B-4EE7-BA09-5BC51BF2B03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5774-6C17-4320-8CD0-E9B1C590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35774-6C17-4320-8CD0-E9B1C5905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AC76-29E6-4417-BAD2-F4DA254B4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E214-39BD-459F-A8A6-220DC09F2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CEE43-9E58-4047-8F8A-3FF16FFB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0B43-0613-464A-B2EC-814F1547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FC98-7379-4775-AF69-E2C8F78D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D710-E35C-447E-BA4C-D945EDDE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93120-94F4-4752-92A9-7A18F8481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B6A86-BEB6-4293-9EA4-FDF3295B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142FF-1502-47B0-9659-8A0F4072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CA977-F039-4A26-A6A5-B3837B38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8B426-A510-4F48-A04D-C2D660EE9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CC098-0138-4DAD-B8C1-AAB21C942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09DBA-523E-4E7D-BA5B-EE01EF50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1FB-1486-4912-AFB5-EB254DA1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1596D-3811-4BC7-9632-388BABD7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3A8E-0519-4651-891D-EB7F7B6A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2076-21F8-4A4D-9E5C-3FB63AD89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DF54-7B8F-481B-9EAA-B185AE4D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4E763-D82F-4152-B2E9-70F480B9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6637E-127A-4B4C-AB83-5E092627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2ADC-6EAA-4C4E-97BC-17196FB3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8E1CA-418A-4401-BE8A-604BD68F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D629-945E-422C-9BAD-89C40748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E0592-483E-4818-81A4-3012F004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AAB81-E8AE-409D-A017-AE6470C6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8F45-6406-4D9A-ADD1-E8CE0505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63F6-BDDC-42FB-8145-39218F955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2B81B-A9A9-4888-B254-5152F8B17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CFB01-E140-404A-B900-3376C9C6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2139-C598-4364-83E4-298D2C28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55A2B-0137-4F78-80A8-5AF9BF00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6B3C-C84D-485C-902C-EA5340EF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B196-FF30-4018-8345-7E2F4F6D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6AD81-E20B-40F9-9382-A93580F4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D0325-FAF9-44B9-BA2E-CF58F49E6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D8279-8D4D-4A84-B662-625F95EF5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A150F-7DEB-4765-BAEF-1C27C767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5BE6F-235C-423E-9253-EA3EF78C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9401D-2355-491C-B961-03A83343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5521-E860-46A9-A6AF-1BCD14C6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A792A-6DE5-4634-AFA5-D1D05EE4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81E5F-A207-4986-87E5-892C26C6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A1CE-0295-49A8-A8D7-B220A6E4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A6D10-A57A-431E-B692-1F5CD8D9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A3C46-DE1D-4807-8E26-F642E8B5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C2A25-C7D1-48AA-965C-C469A0FE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B652-E42E-4797-99EC-7D2DF01D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FED68-2022-43A5-9A45-75D278A5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19D89-2D36-4127-9F77-0A797614D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EA14F-F4F8-495D-B9AF-BFFD64DE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E6F92-782D-4569-B041-C8741E48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04E6-0119-41EB-A0F3-9E203EF2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08F3-90BF-49D1-889D-7693FD31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05B57-688A-4EDE-BFC7-174CD395A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C172E-4EF6-4441-AC26-646EBB25B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FE12A-8430-4ED0-AAE4-A1237020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33690-28DB-46C1-81D1-05FFCAFC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05F75-18B2-48FF-BF09-2FFFA84A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0FB9F-EE14-4FE4-9C34-E9E1E52E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84756-8AA8-493D-AD0A-680069FA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8850D-FA20-4026-8EBA-1581E9488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552B-3B1B-45BB-B3D2-7FBF89FCA43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23E6-D9AC-4AA6-ABBE-BE3F5D5B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C60B-42C8-4658-BD7A-B2007D106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6B901-D53E-4DB8-A8D5-AC7F34A1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E4320827-20B1-43C0-9847-6680F79D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9E729-6480-4E41-8D7C-22DC7CC2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A Review of the Targeting System in Georgia: Proposed Reform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2F999-CBA7-4641-871F-8E791179A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67687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700" dirty="0"/>
              <a:t>South Caucasus Social Protection and Jobs</a:t>
            </a:r>
          </a:p>
          <a:p>
            <a:pPr algn="l"/>
            <a:r>
              <a:rPr lang="en-US" sz="1700" dirty="0"/>
              <a:t>The World Bank</a:t>
            </a:r>
          </a:p>
          <a:p>
            <a:pPr algn="l"/>
            <a:r>
              <a:rPr lang="en-US" sz="1700" dirty="0"/>
              <a:t>September 3</a:t>
            </a:r>
            <a:r>
              <a:rPr lang="en-US" sz="1700" baseline="30000" dirty="0"/>
              <a:t>rd</a:t>
            </a:r>
            <a:r>
              <a:rPr lang="en-US" sz="1700" dirty="0"/>
              <a:t>, 2020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6C7ED-07D8-4EB4-9749-DF8C2AC13963}"/>
              </a:ext>
            </a:extLst>
          </p:cNvPr>
          <p:cNvSpPr txBox="1"/>
          <p:nvPr/>
        </p:nvSpPr>
        <p:spPr>
          <a:xfrm>
            <a:off x="477982" y="6047651"/>
            <a:ext cx="40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 use only.</a:t>
            </a:r>
          </a:p>
        </p:txBody>
      </p:sp>
    </p:spTree>
    <p:extLst>
      <p:ext uri="{BB962C8B-B14F-4D97-AF65-F5344CB8AC3E}">
        <p14:creationId xmlns:p14="http://schemas.microsoft.com/office/powerpoint/2010/main" val="3576869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BE82-F4A4-4F90-B026-1ABF7104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2: Changing the set of explanatory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1008-E3EB-44C4-991C-27FE524C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Separating out revenues by different sources;</a:t>
            </a:r>
          </a:p>
          <a:p>
            <a:r>
              <a:rPr lang="en-US" dirty="0"/>
              <a:t>Adding employment-related variables;</a:t>
            </a:r>
          </a:p>
          <a:p>
            <a:r>
              <a:rPr lang="en-US" dirty="0"/>
              <a:t>Accounting for dwelling’s access to basic facilities (e.g. hot water);</a:t>
            </a:r>
          </a:p>
          <a:p>
            <a:r>
              <a:rPr lang="en-US" dirty="0"/>
              <a:t>Accounting for other movable assets (fridge, washing machine);</a:t>
            </a:r>
          </a:p>
          <a:p>
            <a:r>
              <a:rPr lang="en-US" dirty="0"/>
              <a:t>Creating a single livestock index based on international practices;</a:t>
            </a:r>
          </a:p>
          <a:p>
            <a:r>
              <a:rPr lang="en-US" dirty="0"/>
              <a:t>Fine-tuning coefficients for household size and education.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9BE26E40-0338-41D9-BC8E-C487811BD9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2E0A-6597-4BFF-8AC1-C925259D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2: Changing the set of explanatory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61F4-AC61-4123-A2F0-108767B5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variables with low explanatory power or easily manipulated (e.g. poultry, beehives, gender of household head);</a:t>
            </a:r>
          </a:p>
          <a:p>
            <a:r>
              <a:rPr lang="en-US" dirty="0"/>
              <a:t>Other changes were tested and rejected as not improving performance (e.g. type of cultures, interactions between assets and age of household members)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CC384F54-B069-41D6-A0D3-1382CF24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AFF8-ACC4-474E-AB2F-CF3B6425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3: Separately accounting for utility 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D55A-A69B-430B-811F-CDF901A2C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utility expenditure is directly observable, the formula is not supposed to </a:t>
            </a:r>
            <a:r>
              <a:rPr lang="en-US" i="1" dirty="0"/>
              <a:t>predict</a:t>
            </a:r>
            <a:r>
              <a:rPr lang="en-US" dirty="0"/>
              <a:t> it but, rather, measure it and take it into account.</a:t>
            </a:r>
          </a:p>
          <a:p>
            <a:r>
              <a:rPr lang="en-US" dirty="0"/>
              <a:t>This improves the formula’s precision in identifying the poorest households, without making any losers.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E62E34ED-D815-4BB5-8EC4-66086ED2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4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0D069A35-A5AF-447D-9974-60CCE1260B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980EE-698E-4DB4-9CED-7F3CB874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of the poor improves.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48047-4FBA-4FB8-A9BE-4A36B3AACB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601678"/>
            <a:ext cx="10515599" cy="3278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80A6F-6EDD-47AB-B4E7-2B0FC9EBBB49}"/>
              </a:ext>
            </a:extLst>
          </p:cNvPr>
          <p:cNvSpPr txBox="1"/>
          <p:nvPr/>
        </p:nvSpPr>
        <p:spPr>
          <a:xfrm>
            <a:off x="838198" y="1859054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population overlap between ‘true’ and estimated welfare within the bottom 10 percent, 20 percent, and 30 percent of population.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4BAE8-0788-4CCA-99E4-0AA9552863B6}"/>
              </a:ext>
            </a:extLst>
          </p:cNvPr>
          <p:cNvSpPr txBox="1"/>
          <p:nvPr/>
        </p:nvSpPr>
        <p:spPr>
          <a:xfrm>
            <a:off x="838197" y="6053559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Authors’ calculations on HIES 2018.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934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8F259884-1720-4080-9292-DF44BAD2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E036A-747D-44E3-BF84-782C3FD6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improves across settlement types.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F5A20E-E5DF-4793-B032-C63ED4195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735837"/>
              </p:ext>
            </p:extLst>
          </p:nvPr>
        </p:nvGraphicFramePr>
        <p:xfrm>
          <a:off x="838199" y="2731625"/>
          <a:ext cx="10515599" cy="343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DE0B0C-6982-413B-99BB-8E7450AE83C1}"/>
              </a:ext>
            </a:extLst>
          </p:cNvPr>
          <p:cNvSpPr txBox="1"/>
          <p:nvPr/>
        </p:nvSpPr>
        <p:spPr>
          <a:xfrm>
            <a:off x="838198" y="1859054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population overlap between ‘true’ and estimated (PMT) welfare within the poorest 20% of population.</a:t>
            </a:r>
          </a:p>
          <a:p>
            <a:r>
              <a:rPr lang="en-US" dirty="0"/>
              <a:t>Share of each sub-group in the poorest 20% in brackets.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6070-32A2-4F1F-A73C-DCAFCDC4D507}"/>
              </a:ext>
            </a:extLst>
          </p:cNvPr>
          <p:cNvSpPr txBox="1"/>
          <p:nvPr/>
        </p:nvSpPr>
        <p:spPr>
          <a:xfrm>
            <a:off x="838197" y="616930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Authors’ calculations on HIES 2018.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703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a city&#10;&#10;Description automatically generated">
            <a:extLst>
              <a:ext uri="{FF2B5EF4-FFF2-40B4-BE49-F238E27FC236}">
                <a16:creationId xmlns:a16="http://schemas.microsoft.com/office/drawing/2014/main" id="{FA84E58E-8328-4DF8-891F-C3878093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E036A-747D-44E3-BF84-782C3FD6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improves across households types.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E0B0C-6982-413B-99BB-8E7450AE83C1}"/>
              </a:ext>
            </a:extLst>
          </p:cNvPr>
          <p:cNvSpPr txBox="1"/>
          <p:nvPr/>
        </p:nvSpPr>
        <p:spPr>
          <a:xfrm>
            <a:off x="838198" y="1859054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population overlap between ‘true’ and estimated (PMT) welfare within the poorest 20% of population.</a:t>
            </a:r>
          </a:p>
          <a:p>
            <a:r>
              <a:rPr lang="en-US" dirty="0"/>
              <a:t>Share of each sub-group in the poorest 20% in brackets.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BF31B-0F5C-4D8A-B211-C4BA95FD2C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9" y="2824224"/>
            <a:ext cx="10397548" cy="3368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664F0-D98D-4B61-9E36-4AD381693FE2}"/>
              </a:ext>
            </a:extLst>
          </p:cNvPr>
          <p:cNvSpPr txBox="1"/>
          <p:nvPr/>
        </p:nvSpPr>
        <p:spPr>
          <a:xfrm>
            <a:off x="838197" y="619245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Authors’ calculations on HIES 2018.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906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9D796394-F972-460D-936B-3E7F88A3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391F4-D00A-4747-AADF-5950A844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Poorest quintile gets better coverage.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92B41-66D1-4CF6-A216-13BCDEE683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2810"/>
            <a:ext cx="10515600" cy="3796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2FC5F-CAA9-402F-8546-69578318BA9E}"/>
              </a:ext>
            </a:extLst>
          </p:cNvPr>
          <p:cNvSpPr txBox="1"/>
          <p:nvPr/>
        </p:nvSpPr>
        <p:spPr>
          <a:xfrm>
            <a:off x="838200" y="160888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share of population covered under the current and the new PMT formula, by welfare quintile.</a:t>
            </a:r>
          </a:p>
          <a:p>
            <a:r>
              <a:rPr lang="en-US" dirty="0"/>
              <a:t>The new PMT formula is assumed to cover the same share of population as the current 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155D9-A810-4DA8-8AA8-EE2AFB026A80}"/>
              </a:ext>
            </a:extLst>
          </p:cNvPr>
          <p:cNvSpPr txBox="1"/>
          <p:nvPr/>
        </p:nvSpPr>
        <p:spPr>
          <a:xfrm>
            <a:off x="838197" y="619245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Authors’ calculations on HIES 2018.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957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459044E4-15C5-4E45-83FC-194BEE3B6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D196B-D4BE-4DB5-A665-CB911174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Beneficiaries under the new formula are poorer.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D8058-FFC7-439D-AE4E-9172CD63CF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0" y="2338087"/>
            <a:ext cx="10659319" cy="3727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2F57B-6B2E-4172-852C-B24A21EEB96D}"/>
              </a:ext>
            </a:extLst>
          </p:cNvPr>
          <p:cNvSpPr txBox="1"/>
          <p:nvPr/>
        </p:nvSpPr>
        <p:spPr>
          <a:xfrm>
            <a:off x="694481" y="1608881"/>
            <a:ext cx="1065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of beneficiaries in each decile under the current and the new PMT formula.</a:t>
            </a:r>
          </a:p>
          <a:p>
            <a:r>
              <a:rPr lang="en-US" dirty="0"/>
              <a:t>The new PMT formula is assumed to cover the same share of population as the current 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9F7FD-1EA8-4AF5-9E70-DB8D93E1794C}"/>
              </a:ext>
            </a:extLst>
          </p:cNvPr>
          <p:cNvSpPr txBox="1"/>
          <p:nvPr/>
        </p:nvSpPr>
        <p:spPr>
          <a:xfrm>
            <a:off x="838197" y="619245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Authors’ calculations on HIES 2018.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827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CC6ECA0E-15CC-4B45-9FF1-8123A3FC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65420-5E0C-4AA1-9EE5-5DB8ACDB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Winners from the transition outnumber losers at lowest deciles.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EB15B-9697-48AD-AB64-8D63082AE6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6945"/>
            <a:ext cx="10805932" cy="3646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F3525-4CDE-4B12-9DF2-BA6B96C130EF}"/>
              </a:ext>
            </a:extLst>
          </p:cNvPr>
          <p:cNvSpPr txBox="1"/>
          <p:nvPr/>
        </p:nvSpPr>
        <p:spPr>
          <a:xfrm>
            <a:off x="838200" y="1805651"/>
            <a:ext cx="1080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each welfare decile, share of population who keeps (green), gains (blue), loses (red) eligibility after the passage to the new formula.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23249-06B9-46EA-B6D3-B4FDF0147FCE}"/>
              </a:ext>
            </a:extLst>
          </p:cNvPr>
          <p:cNvSpPr txBox="1"/>
          <p:nvPr/>
        </p:nvSpPr>
        <p:spPr>
          <a:xfrm>
            <a:off x="838200" y="629268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Authors’ calculations on HIES 2018.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249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0B8B9BE9-9189-42A2-BD49-03DE7CB0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1A7571-7A2E-4020-8E39-5E128A86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administrative burden decreases.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3F862B-8143-4123-94C4-7DAC274FA67B}"/>
              </a:ext>
            </a:extLst>
          </p:cNvPr>
          <p:cNvGraphicFramePr>
            <a:graphicFrameLocks noGrp="1"/>
          </p:cNvGraphicFramePr>
          <p:nvPr/>
        </p:nvGraphicFramePr>
        <p:xfrm>
          <a:off x="745603" y="2189705"/>
          <a:ext cx="10515600" cy="4525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199">
                  <a:extLst>
                    <a:ext uri="{9D8B030D-6E8A-4147-A177-3AD203B41FA5}">
                      <a16:colId xmlns:a16="http://schemas.microsoft.com/office/drawing/2014/main" val="3047523025"/>
                    </a:ext>
                  </a:extLst>
                </a:gridCol>
                <a:gridCol w="6269401">
                  <a:extLst>
                    <a:ext uri="{9D8B030D-6E8A-4147-A177-3AD203B41FA5}">
                      <a16:colId xmlns:a16="http://schemas.microsoft.com/office/drawing/2014/main" val="3907424865"/>
                    </a:ext>
                  </a:extLst>
                </a:gridCol>
              </a:tblGrid>
              <a:tr h="220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 information required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Information no longer required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/>
                </a:tc>
                <a:extLst>
                  <a:ext uri="{0D108BD9-81ED-4DB2-BD59-A6C34878D82A}">
                    <a16:rowId xmlns:a16="http://schemas.microsoft.com/office/drawing/2014/main" val="4150355248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Young cattle (n)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Beehives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437370722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Sheep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Poultry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662841832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Horses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Soviet manufacturing of owned cars, passenger vehicles, or trucks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570535465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Goats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Tractors (except for mini tractors), combines, and seeding machines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512000454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Pigs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Revenues from social package and pensions (GEL)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285227646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Members with employer provided insurance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 least one member is a child who is of full age and lives as an independent family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55536476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Members abroad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Household head is a man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6941407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Members who have worked in the past three months (n)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 least one member is less than 16 years old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90419513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Refrigerators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Garage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56690724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Washing machines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Cellar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617596471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Satellite receivers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Kitchen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531328970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Access to individual system of hot water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Unfinished house or structure/workshop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519375065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Access to individual heating system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Cattle shed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890460818"/>
                  </a:ext>
                </a:extLst>
              </a:tr>
              <a:tr h="22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Storage hut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89402309"/>
                  </a:ext>
                </a:extLst>
              </a:tr>
              <a:tr h="242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Basement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813972567"/>
                  </a:ext>
                </a:extLst>
              </a:tr>
              <a:tr h="242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Commercial area (yes/no)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670609481"/>
                  </a:ext>
                </a:extLst>
              </a:tr>
              <a:tr h="242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area of other owned accommodation (apartment/house) in 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859537066"/>
                  </a:ext>
                </a:extLst>
              </a:tr>
              <a:tr h="242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area of other country houses owned by the household in 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378120050"/>
                  </a:ext>
                </a:extLst>
              </a:tr>
              <a:tr h="242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Mountain location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58555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04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78BA961B-5317-41D0-8375-B2A99AA526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6439B-E35B-4B6C-98CC-6B959BBB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B5050-FE57-4086-B5B6-BAD3433A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Objectives of the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89792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140E-F0BE-4C4F-959D-4FF13234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9579-5C0F-4297-B840-1310316A5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Immediate term:</a:t>
            </a:r>
            <a:r>
              <a:rPr lang="en-US" dirty="0"/>
              <a:t> Adjust monetary variables to their value in the baseline year (2013 for the current formula).</a:t>
            </a:r>
          </a:p>
          <a:p>
            <a:r>
              <a:rPr lang="en-US" b="1" dirty="0"/>
              <a:t>Short term: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Test proposed new formula in small scale and validate it using administrative data sources;</a:t>
            </a:r>
          </a:p>
          <a:p>
            <a:pPr lvl="1"/>
            <a:r>
              <a:rPr lang="en-US" dirty="0"/>
              <a:t>Revise households’ needs index.</a:t>
            </a:r>
          </a:p>
          <a:p>
            <a:r>
              <a:rPr lang="en-US" b="1" dirty="0"/>
              <a:t>Long term:</a:t>
            </a:r>
            <a:r>
              <a:rPr lang="en-US" dirty="0"/>
              <a:t> Explore the possibility of moving towards a hybrid system.</a:t>
            </a:r>
            <a:endParaRPr lang="en-US" b="1" dirty="0"/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48423F4D-07BE-43AA-B63C-9862DE4F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32B0040-2F5D-4E1E-8183-402404692F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98CCB-2C64-40D8-987C-21B1766D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08E2-D187-420F-ACAA-5974692D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Georgian TSA is a high performer relative to other countries adopting comparable targeting.</a:t>
            </a:r>
          </a:p>
          <a:p>
            <a:r>
              <a:rPr lang="en-US" dirty="0"/>
              <a:t>However, targeting performance has slightly deteriorated in recent years.</a:t>
            </a:r>
          </a:p>
          <a:p>
            <a:r>
              <a:rPr lang="en-US" dirty="0"/>
              <a:t>Need to preserve the quality of targeting by updating the PMT formula with the changing economy and living conditions since 2013.</a:t>
            </a:r>
          </a:p>
        </p:txBody>
      </p:sp>
    </p:spTree>
    <p:extLst>
      <p:ext uri="{BB962C8B-B14F-4D97-AF65-F5344CB8AC3E}">
        <p14:creationId xmlns:p14="http://schemas.microsoft.com/office/powerpoint/2010/main" val="88526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374B3E4A-8A2A-4171-BD43-CD3D910B54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DBD38-6C89-4224-A5D3-DA44B73F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Relatively high performance of TSA targeting.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BC440-65B7-4FDE-89FC-C26B4556EA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451983"/>
            <a:ext cx="10515599" cy="3566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4083F-3100-45F2-9C60-EE757AC4A8E0}"/>
              </a:ext>
            </a:extLst>
          </p:cNvPr>
          <p:cNvSpPr txBox="1"/>
          <p:nvPr/>
        </p:nvSpPr>
        <p:spPr>
          <a:xfrm>
            <a:off x="838199" y="1805651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population overlap between ‘true’ and estimated welfare within the bottom 10 percent, 20 percent, and 30 percent of population.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A3C5D-0EA7-45FF-A310-38E68C5BDFA7}"/>
              </a:ext>
            </a:extLst>
          </p:cNvPr>
          <p:cNvSpPr txBox="1"/>
          <p:nvPr/>
        </p:nvSpPr>
        <p:spPr>
          <a:xfrm>
            <a:off x="838199" y="616970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Sources:</a:t>
            </a:r>
            <a:r>
              <a:rPr lang="en-US" dirty="0"/>
              <a:t> Authors’ analysis of the 2018 HIES, Uzbekistan Listen to Citizens of Uzbekistan (L2CU) 2018, and 2014 HIES in Mongolia.</a:t>
            </a:r>
          </a:p>
        </p:txBody>
      </p:sp>
    </p:spTree>
    <p:extLst>
      <p:ext uri="{BB962C8B-B14F-4D97-AF65-F5344CB8AC3E}">
        <p14:creationId xmlns:p14="http://schemas.microsoft.com/office/powerpoint/2010/main" val="46040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23CA0267-30F8-4E91-B4F7-B413387601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92ABF-D43C-4F38-858A-E3FA9B84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in coverage over time.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405F9F-A3C7-43F3-9B83-B9598DB9FF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4" y="2511706"/>
            <a:ext cx="10381526" cy="2951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C3180-E0CE-48E4-B91B-471729E51FB7}"/>
              </a:ext>
            </a:extLst>
          </p:cNvPr>
          <p:cNvSpPr txBox="1"/>
          <p:nvPr/>
        </p:nvSpPr>
        <p:spPr>
          <a:xfrm>
            <a:off x="838200" y="187509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households with score below 57,000 and 65,000, 2013–2018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52DB0-2D1E-416A-8BB0-BB86323EB3E8}"/>
              </a:ext>
            </a:extLst>
          </p:cNvPr>
          <p:cNvSpPr txBox="1"/>
          <p:nvPr/>
        </p:nvSpPr>
        <p:spPr>
          <a:xfrm>
            <a:off x="972274" y="5741043"/>
            <a:ext cx="1038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Sources:</a:t>
            </a:r>
            <a:r>
              <a:rPr lang="en-US" dirty="0"/>
              <a:t> Estimates for 2013 are based on the third quarter of the Integrated Household Survey and information from an additional ad hoc module (Baum, </a:t>
            </a:r>
            <a:r>
              <a:rPr lang="en-US" dirty="0" err="1"/>
              <a:t>Mshvidobadze</a:t>
            </a:r>
            <a:r>
              <a:rPr lang="en-US" dirty="0"/>
              <a:t>, and Posadas 2016, 13). Estimates for 2016 and 2018 are based on HIES.</a:t>
            </a:r>
          </a:p>
        </p:txBody>
      </p:sp>
    </p:spTree>
    <p:extLst>
      <p:ext uri="{BB962C8B-B14F-4D97-AF65-F5344CB8AC3E}">
        <p14:creationId xmlns:p14="http://schemas.microsoft.com/office/powerpoint/2010/main" val="272798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6B7B-84C8-4780-9FA8-DCB41C97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B281-4C2D-4B9E-AF01-4F90CF18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Refining technical features of the current formula;</a:t>
            </a:r>
          </a:p>
          <a:p>
            <a:r>
              <a:rPr lang="en-US" dirty="0"/>
              <a:t>Testing alternative models to predict household welfare based on most recent (HIES2018) data;</a:t>
            </a:r>
          </a:p>
          <a:p>
            <a:r>
              <a:rPr lang="en-US" dirty="0"/>
              <a:t>Selecting the best predictive model;</a:t>
            </a:r>
          </a:p>
          <a:p>
            <a:r>
              <a:rPr lang="en-US" dirty="0"/>
              <a:t>Simulating the new PMT formula on HIES 2018 households and measuring its ability to identify poorest households;</a:t>
            </a:r>
          </a:p>
          <a:p>
            <a:r>
              <a:rPr lang="en-US" dirty="0"/>
              <a:t>Identifying winners and losers from the new PMT formula;</a:t>
            </a:r>
          </a:p>
          <a:p>
            <a:r>
              <a:rPr lang="en-US" dirty="0"/>
              <a:t>Note: we are </a:t>
            </a:r>
            <a:r>
              <a:rPr lang="en-US" b="1" dirty="0"/>
              <a:t>not</a:t>
            </a:r>
            <a:r>
              <a:rPr lang="en-US" dirty="0"/>
              <a:t> revising subsistence minimum. That revision is recommended for separate work.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5857FD76-D092-4D95-866E-E6F1E27B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F364-7359-4CA8-BA84-BF729B4F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70D4-28DE-4871-8580-B66DE85D0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proposed new formula;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of main changes;</a:t>
            </a: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Performance improvements under the new formula.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B60CD86E-DD5A-4A1A-86E8-143608624E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C84A-5BCD-4252-8192-0C7B86D2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new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6BC5E-1CC0-4956-B841-4A700B63A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59" y="1551008"/>
                <a:ext cx="11531065" cy="462595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𝑢𝑡𝑖𝑙𝑖𝑡𝑖𝑒𝑠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𝑒𝑥𝑝𝑒𝑛𝑑𝑖𝑡𝑢𝑟𝑒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𝑇𝑆𝐴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𝑎𝑙𝑙𝑜𝑤𝑎𝑛𝑐𝑒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𝐻𝑜𝑢𝑠𝑒h𝑜𝑙𝑑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𝑛𝑒𝑒𝑑𝑠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X is a set of explanatory variables;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are coefficients and variance of the error term;</a:t>
                </a:r>
              </a:p>
              <a:p>
                <a:pPr lvl="1"/>
                <a:r>
                  <a:rPr lang="en-US" dirty="0"/>
                  <a:t>They vary by type of settlement: Tbilisi, large urban, urban, rural;</a:t>
                </a:r>
              </a:p>
              <a:p>
                <a:r>
                  <a:rPr lang="en-US" dirty="0"/>
                  <a:t>Utilities expenditure is measured in 2018 prices;</a:t>
                </a:r>
              </a:p>
              <a:p>
                <a:r>
                  <a:rPr lang="en-US" dirty="0"/>
                  <a:t>TSA allowance is fixed at its 2018 value;</a:t>
                </a:r>
              </a:p>
              <a:p>
                <a:r>
                  <a:rPr lang="en-US" dirty="0"/>
                  <a:t>Household needs index (not revised here) has subsistence minimum in 2018 prices.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6BC5E-1CC0-4956-B841-4A700B63A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59" y="1551008"/>
                <a:ext cx="11531065" cy="4625955"/>
              </a:xfrm>
              <a:blipFill>
                <a:blip r:embed="rId2"/>
                <a:stretch>
                  <a:fillRect l="-793" t="-264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9F46612E-9254-44F9-ABF3-9234E87FB3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0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9B4F-4D64-44FE-A0DA-E68743D2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1: Monetary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7752-B2EC-46D1-AA9F-E2D969AD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Monetary variables (utility prices, income, social assistance transfers) that enter PMT formula should be deflated to their 2018 level:</a:t>
            </a:r>
          </a:p>
          <a:p>
            <a:pPr lvl="1"/>
            <a:r>
              <a:rPr lang="en-US" dirty="0"/>
              <a:t>Utility expenditure computed using baseline year prices; </a:t>
            </a:r>
          </a:p>
          <a:p>
            <a:pPr lvl="1"/>
            <a:r>
              <a:rPr lang="en-US" dirty="0"/>
              <a:t>Revenues deflated using CPI;</a:t>
            </a:r>
          </a:p>
          <a:p>
            <a:pPr lvl="1"/>
            <a:r>
              <a:rPr lang="en-US" dirty="0"/>
              <a:t>Social assistance transfers should be fixed at their level in 2018, regardless of policy changes;</a:t>
            </a:r>
          </a:p>
          <a:p>
            <a:pPr lvl="1"/>
            <a:r>
              <a:rPr lang="en-US" dirty="0"/>
              <a:t>Subsistence minimum should be held constant at its value in 2018 prices and not updated.</a:t>
            </a:r>
          </a:p>
          <a:p>
            <a:r>
              <a:rPr lang="en-US" dirty="0"/>
              <a:t>Reason: the index predicts consumption in 2018 prices, under 2018 policies, based on 2018 explanatory variables (e.g. revenues).</a:t>
            </a:r>
          </a:p>
          <a:p>
            <a:endParaRPr lang="en-US" dirty="0"/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12915AE2-95B6-4F8A-B136-1DE42C38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2" ma:contentTypeDescription="Create a new document." ma:contentTypeScope="" ma:versionID="f007240616e05b06c177210136cf541e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97e17bd88d843f9d29b80f36f56ece8a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3971BE-653E-4817-9049-3A3F9DA7E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5bb3-2e3f-4394-b4f4-3e2677e21dfa"/>
    <ds:schemaRef ds:uri="9c83b91e-5ffe-420f-9ed1-9dac5903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0A54A-705F-41E6-AFD9-6370E0064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2B440-F4DC-4873-9291-3BB2E7EDE07E}">
  <ds:schemaRefs>
    <ds:schemaRef ds:uri="9c83b91e-5ffe-420f-9ed1-9dac5903eaec"/>
    <ds:schemaRef ds:uri="http://www.w3.org/XML/1998/namespace"/>
    <ds:schemaRef ds:uri="60c75bb3-2e3f-4394-b4f4-3e2677e21dfa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1286</Words>
  <Application>Microsoft Office PowerPoint</Application>
  <PresentationFormat>Widescreen</PresentationFormat>
  <Paragraphs>129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A Review of the Targeting System in Georgia: Proposed Reform Options</vt:lpstr>
      <vt:lpstr>Overview</vt:lpstr>
      <vt:lpstr>Objectives of the work</vt:lpstr>
      <vt:lpstr>Relatively high performance of TSA targeting.</vt:lpstr>
      <vt:lpstr>Decrease in coverage over time.</vt:lpstr>
      <vt:lpstr>Scope of the work</vt:lpstr>
      <vt:lpstr>Results</vt:lpstr>
      <vt:lpstr>The proposed new formula</vt:lpstr>
      <vt:lpstr>Feature 1: Monetary variables</vt:lpstr>
      <vt:lpstr>Feature 2: Changing the set of explanatory variables</vt:lpstr>
      <vt:lpstr>Feature 2: Changing the set of explanatory variables</vt:lpstr>
      <vt:lpstr>Feature 3: Separately accounting for utility expenditure</vt:lpstr>
      <vt:lpstr>Targeting of the poor improves.</vt:lpstr>
      <vt:lpstr>Targeting improves across settlement types.</vt:lpstr>
      <vt:lpstr>Targeting improves across households types.</vt:lpstr>
      <vt:lpstr>Poorest quintile gets better coverage.</vt:lpstr>
      <vt:lpstr>Beneficiaries under the new formula are poorer.</vt:lpstr>
      <vt:lpstr>Winners from the transition outnumber losers at lowest deciles.</vt:lpstr>
      <vt:lpstr>The administrative burden decreases.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the Targeting System in Georgia: Proposed Reform Options</dc:title>
  <dc:creator>Roberto Claudio Sormani</dc:creator>
  <cp:lastModifiedBy>Maddalena Honorati</cp:lastModifiedBy>
  <cp:revision>3</cp:revision>
  <dcterms:created xsi:type="dcterms:W3CDTF">2020-09-02T20:14:06Z</dcterms:created>
  <dcterms:modified xsi:type="dcterms:W3CDTF">2020-09-03T05:58:47Z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